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2" r:id="rId2"/>
    <p:sldId id="265" r:id="rId3"/>
    <p:sldId id="258" r:id="rId4"/>
    <p:sldId id="257" r:id="rId5"/>
    <p:sldId id="267" r:id="rId6"/>
    <p:sldId id="268" r:id="rId7"/>
    <p:sldId id="272" r:id="rId8"/>
    <p:sldId id="291" r:id="rId9"/>
    <p:sldId id="273" r:id="rId10"/>
    <p:sldId id="310" r:id="rId11"/>
    <p:sldId id="311" r:id="rId12"/>
    <p:sldId id="274" r:id="rId13"/>
    <p:sldId id="259" r:id="rId14"/>
    <p:sldId id="260" r:id="rId15"/>
    <p:sldId id="297" r:id="rId16"/>
    <p:sldId id="295" r:id="rId17"/>
    <p:sldId id="277" r:id="rId18"/>
    <p:sldId id="301" r:id="rId19"/>
    <p:sldId id="298" r:id="rId20"/>
    <p:sldId id="300" r:id="rId21"/>
    <p:sldId id="292" r:id="rId22"/>
    <p:sldId id="296" r:id="rId23"/>
    <p:sldId id="302" r:id="rId24"/>
    <p:sldId id="276" r:id="rId25"/>
    <p:sldId id="279" r:id="rId26"/>
    <p:sldId id="261" r:id="rId27"/>
    <p:sldId id="280" r:id="rId28"/>
    <p:sldId id="303" r:id="rId29"/>
    <p:sldId id="304" r:id="rId30"/>
    <p:sldId id="282" r:id="rId31"/>
    <p:sldId id="263" r:id="rId32"/>
    <p:sldId id="306" r:id="rId33"/>
    <p:sldId id="284" r:id="rId34"/>
    <p:sldId id="305" r:id="rId35"/>
    <p:sldId id="293" r:id="rId36"/>
    <p:sldId id="285" r:id="rId37"/>
    <p:sldId id="308" r:id="rId38"/>
    <p:sldId id="307" r:id="rId39"/>
    <p:sldId id="294" r:id="rId40"/>
    <p:sldId id="309" r:id="rId41"/>
    <p:sldId id="289" r:id="rId42"/>
    <p:sldId id="290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.tiff>
</file>

<file path=ppt/media/image10.sv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.svg>
</file>

<file path=ppt/media/image16.png>
</file>

<file path=ppt/media/image16.tiff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4.svg>
</file>

<file path=ppt/media/image35.png>
</file>

<file path=ppt/media/image350.png>
</file>

<file path=ppt/media/image36.svg>
</file>

<file path=ppt/media/image360.png>
</file>

<file path=ppt/media/image37.png>
</file>

<file path=ppt/media/image370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6.png>
</file>

<file path=ppt/media/image47.png>
</file>

<file path=ppt/media/image5.png>
</file>

<file path=ppt/media/image50.png>
</file>

<file path=ppt/media/image6.sv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2D4FF-9B76-554C-9852-15D890C6899F}" type="datetimeFigureOut">
              <a:rPr lang="en-DE" smtClean="0"/>
              <a:t>29.11.22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54F66-3B82-304D-88A2-C5E120B1591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2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6F80-21DC-AB38-53ED-436E8650A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0C880-B437-F8B5-9C2A-BABBF379D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B3A07-406F-D202-7344-312B688C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FFEFC-1341-0A4B-9BB6-A9A9AD3DA996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20D3-3F43-8D8F-22B1-E4ABD900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341BE-B839-424D-6A9B-17916AB1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32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F133-72DE-B787-8350-8B1D9D0A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96A70-135D-5F5E-CAB8-5E8893D10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2DAC-7FCA-BB90-2092-787C4ADD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02F4-FDDF-5C44-9B23-DF31188B396E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18AB0-513D-AF9C-0BC2-647AA80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5DB7-A288-28AF-7466-CE43922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812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89CE8-350E-E704-70D2-D2E275AE9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380C5-CA37-5FE8-EDE7-E099CDB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1665-4598-DC9E-858E-6C1BEBE2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0BCC-E2F1-C846-9420-F9F5C763B360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74072-0EBB-7EE4-F10C-47F023D81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9CF79-9C70-478E-1A4D-69FCCF92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71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AD97-F4C6-1F7A-2D5A-C6688A30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BB97-20C2-679D-1703-2260E1E6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BA53-6DD1-E6CE-ABD7-3647ED0C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A7FCA-087A-DB40-B73A-698346AF78D9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9596-DDFF-1CAF-E7CB-A362E382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18D4-50B1-5D4E-0061-3F110AEA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24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4F3E-1A4B-67B8-41C1-BCEB1D4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681EB-5593-4F7B-783A-FE5CD51B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B33CB-A2FC-E2F5-F472-C9E5723D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5A41E-310E-0A4F-9F4A-019EDF75F019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82FA7-C554-7E49-8769-8D8AB557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5FDD7-B0B2-0F07-B1DE-3A95E5D19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09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A17-7FB9-517A-3256-F3EE28E6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D612-AC21-4BB2-9155-5E471F240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31076-64C8-96D5-86F0-263FCE0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E85B8-FC22-20A6-F4D4-4E79414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EDE53-FAFC-594E-9EE8-953B30330E93}" type="datetime1">
              <a:rPr lang="de-DE" smtClean="0"/>
              <a:t>29.11.22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23ED-9ADC-8A78-0310-715E81A7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4EEF-7C1F-269F-1837-228EBD48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678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81E0-689D-8842-528E-C7124EC88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A3F4-14C9-33C5-DFCB-9113403F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CBE6C-5B30-F19D-34CE-98C97797F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A325E-DA07-9E04-51AC-1C3DB476C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DE0D1-AFE1-08A6-D14B-92EDDD91A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5BD80-8E18-72D3-1F1B-BB06DA7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B34-8ED1-234A-9693-A1D51CA4F15A}" type="datetime1">
              <a:rPr lang="de-DE" smtClean="0"/>
              <a:t>29.11.22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1277B-8AED-5C64-82D4-9AE182C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3F14-1443-3CB1-5CA2-1301CF1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5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AC2F-F63F-D1A4-4BC6-A3DF1078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2E0C7-1DAC-1C2A-2660-87625ADD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DBDDF-7EC5-F44E-AD90-CB702D022C22}" type="datetime1">
              <a:rPr lang="de-DE" smtClean="0"/>
              <a:t>29.11.22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B7FC-6F04-F3B3-9A0B-4DBD288A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48997-7C84-03DC-E535-AE889EB7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C046F-1A07-E402-807B-003D9D63E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38F5-000B-D049-B181-DF496781356E}" type="datetime1">
              <a:rPr lang="de-DE" smtClean="0"/>
              <a:t>29.11.22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5CB89-F6FF-F4CC-BD0B-13414CC4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0FAA3-5F31-A3E1-8AA4-1AA28A3C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745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03C1-0EE2-648C-B24C-34FBBAA8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DF169-FCE5-376F-F459-17C5E85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ED56-09C8-9D96-B8A7-B0CB4AFED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19171-C6BA-2AD7-530A-87ED3948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BFCD4-F87A-6543-8399-3B17739BE093}" type="datetime1">
              <a:rPr lang="de-DE" smtClean="0"/>
              <a:t>29.11.22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7DC0-E79E-923D-9034-03C0DD31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CFBA3-2BFC-EA47-54AA-29B58F25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24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E8CB-9723-D039-EE28-B3B211C7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13EA6-A11E-26BB-A654-AB09ABF0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FA857-CF52-4CEB-B9A8-4D89D2511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226A5-2E88-A0AC-A8C4-EB699EF1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7C1F-E303-A245-8A2D-0974D5BEC1A9}" type="datetime1">
              <a:rPr lang="de-DE" smtClean="0"/>
              <a:t>29.11.22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C962-747D-9A41-50E7-C1DFB23D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1F3DF-CFF3-F682-E8C2-65B9F6A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1A84-81EA-1D3A-93D0-F0F79A51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CA00-705F-7ACE-7DC1-E35D41618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E4C18-D10E-B4B5-4498-35DB9DB1E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8EC4-79F1-AD41-8BE6-FD4FACCDF816}" type="datetime1">
              <a:rPr lang="de-DE" smtClean="0"/>
              <a:t>29.11.22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7C7C-E1EF-BAE1-157F-5938D5F9B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6729A-5C1B-7DFC-8A65-DDA846807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940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kernel-trick-c98cdbcaeb3f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the-kernel-trick-c98cdbcaeb3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0.png"/><Relationship Id="rId4" Type="http://schemas.openxmlformats.org/officeDocument/2006/relationships/image" Target="../media/image3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cs231n.github.io/neural-networks-1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7/hash/6449f44a102fde848669bdd9eb6b76fa-Abstract.html" TargetMode="External"/><Relationship Id="rId2" Type="http://schemas.openxmlformats.org/officeDocument/2006/relationships/hyperlink" Target="https://www.nature.com/articles/323533a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9516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1-03819-2" TargetMode="External"/><Relationship Id="rId2" Type="http://schemas.openxmlformats.org/officeDocument/2006/relationships/hyperlink" Target="https://www.deepmind.com/research/highlighted-research/alphafol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2.02450" TargetMode="External"/><Relationship Id="rId4" Type="http://schemas.openxmlformats.org/officeDocument/2006/relationships/hyperlink" Target="https://www.nature.com/articles/s41586-021-03828-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kynettoday.com/overviews/neural-net-history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Non-Linear Models</a:t>
            </a:r>
            <a:br>
              <a:rPr lang="en-DE" dirty="0"/>
            </a:br>
            <a:r>
              <a:rPr lang="en-DE" sz="4000" i="1" dirty="0"/>
              <a:t>Linear Models as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E3D-5B4B-1178-00FF-8378A9DE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DE" sz="2400" dirty="0"/>
                  <a:t>regression (</a:t>
                </a:r>
                <a:r>
                  <a:rPr lang="en-GB" sz="2400" dirty="0"/>
                  <a:t>s</a:t>
                </a:r>
                <a:r>
                  <a:rPr lang="en-DE" sz="2400" dirty="0"/>
                  <a:t>quared error loss, identity output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with one hidden layer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en-DE" sz="2400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</m:acc>
                  </m:oMath>
                </a14:m>
                <a:r>
                  <a:rPr lang="en-DE" sz="24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𝜶</m:t>
                                          </m:r>
                                        </m:e>
                                      </m:acc>
                                      <m:r>
                                        <m:rPr>
                                          <m:nor/>
                                        </m:rPr>
                                        <a:rPr lang="en-DE" sz="2400" dirty="0"/>
                                        <m:t>,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𝜷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  <a:blipFill>
                <a:blip r:embed="rId2"/>
                <a:stretch>
                  <a:fillRect l="-1093" t="-9012" r="-911" b="-3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40B55-C1C2-0758-4447-08332B30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10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8C558C-1318-C74C-1633-2EB2F435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1303" y="2145534"/>
            <a:ext cx="4361793" cy="2907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/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blipFill>
                <a:blip r:embed="rId5"/>
                <a:stretch>
                  <a:fillRect l="-31250" r="-25000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/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blipFill>
                <a:blip r:embed="rId6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/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/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blipFill>
                <a:blip r:embed="rId8"/>
                <a:stretch>
                  <a:fillRect l="-9524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/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blipFill>
                <a:blip r:embed="rId9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/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blipFill>
                <a:blip r:embed="rId10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/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blipFill>
                <a:blip r:embed="rId11"/>
                <a:stretch>
                  <a:fillRect l="-14286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/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blipFill>
                <a:blip r:embed="rId12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/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blipFill>
                <a:blip r:embed="rId13"/>
                <a:stretch>
                  <a:fillRect l="-3030"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/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blipFill>
                <a:blip r:embed="rId14"/>
                <a:stretch>
                  <a:fillRect r="-1515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/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blipFill>
                <a:blip r:embed="rId15"/>
                <a:stretch>
                  <a:fillRect r="-18182" b="-96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/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blipFill>
                <a:blip r:embed="rId16"/>
                <a:stretch>
                  <a:fillRect r="-1818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/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DE" dirty="0"/>
                  <a:t> nodes in hidden layer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blipFill>
                <a:blip r:embed="rId17"/>
                <a:stretch>
                  <a:fillRect l="-3604" t="-3846" b="-134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/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dirty="0"/>
                  <a:t> inputs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blipFill>
                <a:blip r:embed="rId1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E672DD1C-2F8F-F5D9-B3A8-5AA6F700D2F7}"/>
              </a:ext>
            </a:extLst>
          </p:cNvPr>
          <p:cNvSpPr txBox="1"/>
          <p:nvPr/>
        </p:nvSpPr>
        <p:spPr>
          <a:xfrm>
            <a:off x="2830536" y="4219570"/>
            <a:ext cx="110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ctivation function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BC53CE-E844-0A7D-7802-381C9F6F6791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226676" y="4024591"/>
            <a:ext cx="155653" cy="19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589C0E-43AA-2E86-494E-21C0CBEA24ED}"/>
              </a:ext>
            </a:extLst>
          </p:cNvPr>
          <p:cNvSpPr txBox="1"/>
          <p:nvPr/>
        </p:nvSpPr>
        <p:spPr>
          <a:xfrm>
            <a:off x="10003709" y="1447130"/>
            <a:ext cx="2188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rror measured here,</a:t>
            </a:r>
          </a:p>
          <a:p>
            <a:r>
              <a:rPr lang="en-GB" dirty="0"/>
              <a:t>but n</a:t>
            </a:r>
            <a:r>
              <a:rPr lang="en-DE" dirty="0"/>
              <a:t>ot here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13F896-A72E-0417-CBF5-F16F32F5A5AB}"/>
              </a:ext>
            </a:extLst>
          </p:cNvPr>
          <p:cNvCxnSpPr/>
          <p:nvPr/>
        </p:nvCxnSpPr>
        <p:spPr>
          <a:xfrm flipH="1">
            <a:off x="11353800" y="1770295"/>
            <a:ext cx="459828" cy="1574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A00FED-4045-A518-AA15-3DADBF27AACE}"/>
              </a:ext>
            </a:extLst>
          </p:cNvPr>
          <p:cNvCxnSpPr>
            <a:cxnSpLocks/>
          </p:cNvCxnSpPr>
          <p:nvPr/>
        </p:nvCxnSpPr>
        <p:spPr>
          <a:xfrm flipH="1">
            <a:off x="10152760" y="2032591"/>
            <a:ext cx="639944" cy="288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D0E-27A8-3739-CA08-E7CEBFB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</a:t>
                </a:r>
                <a:r>
                  <a:rPr lang="en-DE" sz="2400" dirty="0"/>
                  <a:t>radients: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𝑘𝑗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b</a:t>
                </a:r>
                <a:r>
                  <a:rPr lang="en-DE" sz="2400" dirty="0"/>
                  <a:t>ack-propagation equations (use errors of later layers to calculate errors of earlier ones):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computed gradients then used, e.g., in gradient descent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sz="2400" dirty="0"/>
                  <a:t> denoting iteration), to u</a:t>
                </a:r>
                <a:r>
                  <a:rPr lang="en-DE" sz="2400" dirty="0"/>
                  <a:t>pdate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sup>
                              </m:sSubSup>
                            </m:den>
                          </m:f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        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𝑘𝑗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3198" b="-3052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35F31-AEED-1CDD-215D-1EE923C9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F0BC7-1DA9-2E8B-0930-288AE3F0CF68}"/>
              </a:ext>
            </a:extLst>
          </p:cNvPr>
          <p:cNvSpPr txBox="1"/>
          <p:nvPr/>
        </p:nvSpPr>
        <p:spPr>
          <a:xfrm>
            <a:off x="3064215" y="6123543"/>
            <a:ext cx="137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rate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2BD51-73F4-2865-E6C4-3ABB3F18B6A7}"/>
              </a:ext>
            </a:extLst>
          </p:cNvPr>
          <p:cNvCxnSpPr>
            <a:stCxn id="5" idx="0"/>
          </p:cNvCxnSpPr>
          <p:nvPr/>
        </p:nvCxnSpPr>
        <p:spPr>
          <a:xfrm flipV="1">
            <a:off x="3752192" y="5770179"/>
            <a:ext cx="105104" cy="35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0C9469-A9A2-F372-AEFC-70348F2EE194}"/>
              </a:ext>
            </a:extLst>
          </p:cNvPr>
          <p:cNvCxnSpPr>
            <a:cxnSpLocks/>
          </p:cNvCxnSpPr>
          <p:nvPr/>
        </p:nvCxnSpPr>
        <p:spPr>
          <a:xfrm>
            <a:off x="838200" y="4887310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7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6D27-FE17-9B12-3867-57EEC781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Using Gradients for Iterative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u</a:t>
                </a:r>
                <a:r>
                  <a:rPr lang="en-DE" dirty="0">
                    <a:sym typeface="Wingdings" pitchFamily="2" charset="2"/>
                  </a:rPr>
                  <a:t>se gradients found via back-propagation for iterative optimization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u</a:t>
                </a:r>
                <a:r>
                  <a:rPr lang="en-DE" dirty="0"/>
                  <a:t>sually by means of gradient descent</a:t>
                </a:r>
              </a:p>
              <a:p>
                <a:r>
                  <a:rPr lang="en-DE" sz="2600" dirty="0"/>
                  <a:t>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DE" sz="2600" dirty="0"/>
                  <a:t> potentially per iteration adjusted (e.g., via heuristic)</a:t>
                </a:r>
              </a:p>
              <a:p>
                <a:r>
                  <a:rPr lang="en-GB" sz="2600" dirty="0"/>
                  <a:t>not necessarily b</a:t>
                </a:r>
                <a:r>
                  <a:rPr lang="en-DE" sz="2600" dirty="0"/>
                  <a:t>atch learning over full </a:t>
                </a:r>
                <a:r>
                  <a:rPr lang="en-GB" sz="2600" dirty="0"/>
                  <a:t>t</a:t>
                </a:r>
                <a:r>
                  <a:rPr lang="en-DE" sz="2600" dirty="0"/>
                  <a:t>raining epoch (one sweep through entire training data set): </a:t>
                </a: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example, </a:t>
                </a:r>
                <a:r>
                  <a:rPr lang="en-GB" sz="2600" dirty="0"/>
                  <a:t>m</a:t>
                </a:r>
                <a:r>
                  <a:rPr lang="en-DE" sz="2600" dirty="0"/>
                  <a:t>ini-batch gradient descent as compromise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hoose small random weights as starting values to break symmetry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back-propagation enables learning of deep neural networks (which can encode complex data representations in its hidden layers  feature learning on its own)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B</a:t>
                </a:r>
                <a:r>
                  <a:rPr lang="en-DE" dirty="0"/>
                  <a:t>ut there is so much more to tell about deep neural networks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2E38D-4E6B-D595-201A-C033ED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578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Machines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29598F-EDEF-86A8-0357-2F7C30C6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238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7F1F-C627-F5B5-9DE8-9621B533A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A2B99-EA43-A06E-9E08-12593EF19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predict (e.g., classify)</a:t>
            </a:r>
            <a:r>
              <a:rPr lang="en-DE" sz="2600" dirty="0"/>
              <a:t> new data point by comparing with similar instances seen in training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for a distance metric to choose nearest neighbors (e.g., Euclidean)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CDB28-815C-B261-F898-4EA97A02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52" y="3313390"/>
            <a:ext cx="2392733" cy="3014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/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blipFill>
                <a:blip r:embed="rId3"/>
                <a:stretch>
                  <a:fillRect t="-91667" r="-6410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/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blipFill>
                <a:blip r:embed="rId4"/>
                <a:stretch>
                  <a:fillRect l="-1961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E7E3112-5157-DD20-1E6A-07697BB07E39}"/>
              </a:ext>
            </a:extLst>
          </p:cNvPr>
          <p:cNvSpPr/>
          <p:nvPr/>
        </p:nvSpPr>
        <p:spPr>
          <a:xfrm>
            <a:off x="5381297" y="3237187"/>
            <a:ext cx="6683845" cy="32074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E3E73C-ACB5-473F-8235-885F3A2B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FEC40-1DFA-6F9E-936E-5DCEF5D220BA}"/>
              </a:ext>
            </a:extLst>
          </p:cNvPr>
          <p:cNvSpPr txBox="1"/>
          <p:nvPr/>
        </p:nvSpPr>
        <p:spPr>
          <a:xfrm>
            <a:off x="8208533" y="3555018"/>
            <a:ext cx="371851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xample:</a:t>
            </a:r>
          </a:p>
          <a:p>
            <a:r>
              <a:rPr lang="en-DE" sz="2600" dirty="0"/>
              <a:t>k-nearest neighbors (kNN)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DE" sz="2600" dirty="0"/>
                  <a:t>n</a:t>
                </a:r>
                <a:r>
                  <a:rPr lang="en-GB" sz="2600" dirty="0"/>
                  <a:t>on-parametric</a:t>
                </a:r>
              </a:p>
              <a:p>
                <a:r>
                  <a:rPr lang="en-GB" sz="2600" dirty="0"/>
                  <a:t>store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) training data points to compare to in m</a:t>
                </a:r>
                <a:r>
                  <a:rPr lang="en-DE" sz="2600" dirty="0"/>
                  <a:t>emory</a:t>
                </a:r>
                <a:endParaRPr lang="en-GB" sz="2600" dirty="0"/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omputation only at inference time </a:t>
                </a:r>
                <a:r>
                  <a:rPr lang="en-DE" sz="2600" dirty="0">
                    <a:sym typeface="Wingdings" pitchFamily="2" charset="2"/>
                  </a:rPr>
                  <a:t>(</a:t>
                </a:r>
                <a:r>
                  <a:rPr lang="en-DE" sz="2600" dirty="0"/>
                  <a:t>lazy)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DE" sz="2600" dirty="0">
                    <a:sym typeface="Wingdings" pitchFamily="2" charset="2"/>
                  </a:rPr>
                  <a:t> potentially slow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)</a:t>
                </a:r>
              </a:p>
              <a:p>
                <a:r>
                  <a:rPr lang="en-GB" sz="2600" dirty="0"/>
                  <a:t>hit by</a:t>
                </a:r>
                <a:r>
                  <a:rPr lang="en-DE" sz="2600" dirty="0"/>
                  <a:t> curse of dimensionality (many features)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  <a:blipFill>
                <a:blip r:embed="rId5"/>
                <a:stretch>
                  <a:fillRect l="-1983" t="-2756" r="-3683" b="-125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38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8459-5CA3-E017-1998-70894862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Similarity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kernel machines: use d</a:t>
                </a:r>
                <a:r>
                  <a:rPr lang="en-DE" dirty="0"/>
                  <a:t>ot product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between two data vectors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dirty="0"/>
                  <a:t> (to be compared to)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DE" dirty="0"/>
                  <a:t> (to be predicted) as similarity measure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n</a:t>
                </a:r>
                <a:r>
                  <a:rPr lang="en-DE" dirty="0"/>
                  <a:t>eed for vectors </a:t>
                </a:r>
                <a:r>
                  <a:rPr lang="en-GB" dirty="0"/>
                  <a:t>in </a:t>
                </a:r>
                <a:r>
                  <a:rPr lang="en-DE" dirty="0"/>
                  <a:t>dot product space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t</a:t>
                </a:r>
                <a:r>
                  <a:rPr lang="en-DE" dirty="0"/>
                  <a:t>ransformation in feature space:	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dditional advantage: non-linear mapping for more general similarity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k</a:t>
                </a:r>
                <a:r>
                  <a:rPr lang="en-DE" dirty="0"/>
                  <a:t>ernel: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F29C3-1A05-3AE6-4DBA-033F2257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49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D0B3-EA81-4E80-75A3-5CFBAA42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Non-Linear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19E6-3521-21B9-1C33-497AB467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990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example</a:t>
            </a:r>
            <a:r>
              <a:rPr lang="en-DE" sz="2400" dirty="0"/>
              <a:t>: data not linearly separable in input space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solution: transformation into higher-dimensional f</a:t>
            </a:r>
            <a:r>
              <a:rPr lang="en-DE" sz="2400" dirty="0"/>
              <a:t>eature space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inearly separable by hyperplane in feature space</a:t>
            </a:r>
          </a:p>
        </p:txBody>
      </p:sp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776F6268-40B3-AD8D-D1CF-D3D46EED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67337"/>
            <a:ext cx="6017953" cy="311373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3C7AD-10F3-8FDA-A305-16316DA6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C4E276-3A9A-13A3-3583-AF73AA9A6DD5}"/>
              </a:ext>
            </a:extLst>
          </p:cNvPr>
          <p:cNvSpPr txBox="1">
            <a:spLocks/>
          </p:cNvSpPr>
          <p:nvPr/>
        </p:nvSpPr>
        <p:spPr>
          <a:xfrm>
            <a:off x="838200" y="4950941"/>
            <a:ext cx="10515600" cy="1405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ptions:</a:t>
            </a:r>
          </a:p>
          <a:p>
            <a:r>
              <a:rPr lang="en-DE" sz="2400" dirty="0"/>
              <a:t>explict feature engineering (feature map)</a:t>
            </a:r>
          </a:p>
          <a:p>
            <a:r>
              <a:rPr lang="en-GB" sz="2400" dirty="0"/>
              <a:t>definition of s</a:t>
            </a:r>
            <a:r>
              <a:rPr lang="en-DE" sz="2400" dirty="0"/>
              <a:t>imilarity function over pairs of data points </a:t>
            </a:r>
            <a:r>
              <a:rPr lang="en-DE" sz="2400" dirty="0">
                <a:sym typeface="Wingdings" pitchFamily="2" charset="2"/>
              </a:rPr>
              <a:t> higher abstraction</a:t>
            </a:r>
            <a:endParaRPr lang="en-DE" sz="24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9D325-0468-8F15-E235-1742B9B9E3C1}"/>
              </a:ext>
            </a:extLst>
          </p:cNvPr>
          <p:cNvSpPr txBox="1"/>
          <p:nvPr/>
        </p:nvSpPr>
        <p:spPr>
          <a:xfrm>
            <a:off x="10377398" y="4704720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3"/>
              </a:rPr>
              <a:t>towardsdatascience.com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969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756-F6C9-4100-5B2D-6B11765D9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 function: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r>
                  <a:rPr lang="en-GB" sz="2600" dirty="0" err="1"/>
                  <a:t>i</a:t>
                </a:r>
                <a:r>
                  <a:rPr lang="en-DE" sz="2600" dirty="0"/>
                  <a:t>nput: vectors in original space</a:t>
                </a:r>
              </a:p>
              <a:p>
                <a:r>
                  <a:rPr lang="en-GB" sz="2600" dirty="0"/>
                  <a:t>o</a:t>
                </a:r>
                <a:r>
                  <a:rPr lang="en-DE" sz="2600" dirty="0"/>
                  <a:t>utput: dot product of vectors in feature space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kernel machines o</a:t>
                </a:r>
                <a:r>
                  <a:rPr lang="en-DE" sz="2600" dirty="0"/>
                  <a:t>nly use kernel function to construct decision boundary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n</a:t>
                </a:r>
                <a:r>
                  <a:rPr lang="en-DE" sz="2600" dirty="0"/>
                  <a:t>o need to calculate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d</a:t>
                </a:r>
                <a:r>
                  <a:rPr lang="en-DE" sz="2600" dirty="0"/>
                  <a:t>ot product usually computationally much cheaper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38C6858-805A-69A7-E03E-93878D9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936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2ECA-542E-2D21-A282-C60E6999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Gaussian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most popular r</a:t>
                </a:r>
                <a:r>
                  <a:rPr lang="en-DE" dirty="0"/>
                  <a:t>adial basis function (RBF) kernel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DF25A-942B-18CF-DF48-B3931F12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7599F-88EB-261D-8F03-FA1EB59DBD24}"/>
              </a:ext>
            </a:extLst>
          </p:cNvPr>
          <p:cNvSpPr txBox="1"/>
          <p:nvPr/>
        </p:nvSpPr>
        <p:spPr>
          <a:xfrm>
            <a:off x="6767558" y="3737781"/>
            <a:ext cx="26952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Euclidean distance</a:t>
            </a:r>
            <a:endParaRPr lang="en-DE" sz="2600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41E7C8C-C6E7-FD8A-8A3E-1555770E33EE}"/>
              </a:ext>
            </a:extLst>
          </p:cNvPr>
          <p:cNvSpPr/>
          <p:nvPr/>
        </p:nvSpPr>
        <p:spPr>
          <a:xfrm rot="16200000">
            <a:off x="7201706" y="2869234"/>
            <a:ext cx="362524" cy="12308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46537-4721-2BB1-B359-8963BB3F0AF2}"/>
              </a:ext>
            </a:extLst>
          </p:cNvPr>
          <p:cNvSpPr txBox="1"/>
          <p:nvPr/>
        </p:nvSpPr>
        <p:spPr>
          <a:xfrm>
            <a:off x="3709577" y="4047063"/>
            <a:ext cx="2386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hyperparameter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C1089F-8DC3-0793-4C1B-43F5EDEFF14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902789" y="3132083"/>
            <a:ext cx="1571583" cy="914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00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211D-BD12-7050-7B46-99FB9A54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Kernel Regression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implest form of kernel regression: Nadaraya-Watson weighted average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en-DE" sz="2400" dirty="0"/>
                  <a:t>	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local regression in general (including local linear regression): minimize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1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1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1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1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1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d>
                          <m:dPr>
                            <m:ctrlPr>
                              <a:rPr lang="en-US" sz="21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1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1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sSup>
                          <m:sSupPr>
                            <m:ctrlPr>
                              <a:rPr lang="en-US" sz="21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1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1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1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1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100" i="1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1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1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GB" sz="2400" dirty="0"/>
                  <a:t>	</a:t>
                </a:r>
              </a:p>
              <a:p>
                <a:pPr marL="0" indent="0">
                  <a:buNone/>
                </a:pPr>
                <a:endParaRPr lang="en-DE" sz="26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  <a:blipFill>
                <a:blip r:embed="rId2"/>
                <a:stretch>
                  <a:fillRect l="-2046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C5B7-7E5A-FE0C-068B-CC192B88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F1DC88B-CDCB-2DB5-2B17-B3517E65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9462" y="2270591"/>
            <a:ext cx="6613635" cy="408575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610F5E-D48B-E31A-6FE8-CB16D5C1F050}"/>
              </a:ext>
            </a:extLst>
          </p:cNvPr>
          <p:cNvSpPr txBox="1"/>
          <p:nvPr/>
        </p:nvSpPr>
        <p:spPr>
          <a:xfrm>
            <a:off x="7567446" y="1764443"/>
            <a:ext cx="2592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l</a:t>
            </a:r>
            <a:r>
              <a:rPr lang="en-DE" sz="2200" dirty="0"/>
              <a:t>inear building blocks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1CCA3-3C6D-C2E9-3940-D6F51F3C34D7}"/>
              </a:ext>
            </a:extLst>
          </p:cNvPr>
          <p:cNvCxnSpPr>
            <a:stCxn id="20" idx="2"/>
          </p:cNvCxnSpPr>
          <p:nvPr/>
        </p:nvCxnSpPr>
        <p:spPr>
          <a:xfrm flipH="1">
            <a:off x="8576440" y="2195330"/>
            <a:ext cx="287483" cy="73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C7A88B6-A96C-238B-4DFC-A5E634080C41}"/>
              </a:ext>
            </a:extLst>
          </p:cNvPr>
          <p:cNvSpPr txBox="1"/>
          <p:nvPr/>
        </p:nvSpPr>
        <p:spPr>
          <a:xfrm>
            <a:off x="10509051" y="61101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307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97C7-9E9B-9FB5-DB21-DEACB1EB8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96F74-8F70-0670-D1B9-1B3FA7960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reminder: Most ML algorithms can be described by the general recipe of combining models, costs, and optimization methods. 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oreover: Most powerful ML algorithms are compound, with</a:t>
            </a:r>
            <a:r>
              <a:rPr lang="en-GB" sz="2600" dirty="0"/>
              <a:t> rather s</a:t>
            </a:r>
            <a:r>
              <a:rPr lang="en-DE" sz="2600" dirty="0"/>
              <a:t>imple (often linear) building blocks.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ook at some important examples:</a:t>
            </a:r>
          </a:p>
          <a:p>
            <a:r>
              <a:rPr lang="en-GB" sz="2600" dirty="0"/>
              <a:t>n</a:t>
            </a:r>
            <a:r>
              <a:rPr lang="en-DE" sz="2600" dirty="0"/>
              <a:t>eural networks</a:t>
            </a:r>
          </a:p>
          <a:p>
            <a:r>
              <a:rPr lang="en-GB" sz="2600" dirty="0"/>
              <a:t>s</a:t>
            </a:r>
            <a:r>
              <a:rPr lang="en-DE" sz="2600" dirty="0"/>
              <a:t>upport-vector machines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trees, random forests, gradient boosted decision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978A-7CE4-3195-40E2-B0F227F2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0573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B22C-609E-F64E-3D5C-08C50BB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k-Nearest </a:t>
            </a:r>
            <a:r>
              <a:rPr lang="en-GB" dirty="0" err="1"/>
              <a:t>Neighbors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kNN can be interpreted as kernel method with metric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calculating the </a:t>
                </a:r>
                <a:r>
                  <a:rPr lang="en-DE" dirty="0"/>
                  <a:t>Nadaraya-Watson weighted average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AF13E-F7A6-C685-7C48-2815843C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005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3DF-FB95-6015-3C52-66AA4018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Optimal Separating Hyperplanes</a:t>
            </a:r>
            <a:br>
              <a:rPr lang="en-DE" dirty="0"/>
            </a:br>
            <a:r>
              <a:rPr lang="en-DE" sz="2800" dirty="0"/>
              <a:t>(toward support-vector machines)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classifier using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600" dirty="0"/>
                  <a:t> features </a:t>
                </a:r>
                <a:r>
                  <a:rPr lang="en-DE" sz="2600" dirty="0">
                    <a:sym typeface="Wingdings" pitchFamily="2" charset="2"/>
                  </a:rPr>
                  <a:t> separation of classes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-dimensional </a:t>
                </a:r>
                <a:r>
                  <a:rPr lang="en-DE" sz="2600" dirty="0"/>
                  <a:t>hyperplane as decision boundary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searching for m</a:t>
                </a:r>
                <a:r>
                  <a:rPr lang="en-DE" sz="2600" dirty="0"/>
                  <a:t>aximum-margin hyperplane: maximize distance from closest points on both sides of hyperplane</a:t>
                </a:r>
              </a:p>
              <a:p>
                <a:pPr marL="0" indent="0">
                  <a:buNone/>
                </a:pPr>
                <a:r>
                  <a:rPr lang="en-DE" sz="2600" dirty="0"/>
                  <a:t>(in contrast to Rosenblatt’s perceptron minimizing the distance of misclassified points to separating hyperplane)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  <a:blipFill>
                <a:blip r:embed="rId2"/>
                <a:stretch>
                  <a:fillRect l="-1970" t="-2907" r="-147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11C236E-F8CB-747C-D7E8-0A78EF256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7395" y="1825625"/>
            <a:ext cx="4807534" cy="41612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16CD-2899-9EB7-D2A8-22960F3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592A6-A6B7-0A25-2F65-05F2AA3F3F20}"/>
              </a:ext>
            </a:extLst>
          </p:cNvPr>
          <p:cNvSpPr txBox="1"/>
          <p:nvPr/>
        </p:nvSpPr>
        <p:spPr>
          <a:xfrm>
            <a:off x="10391677" y="598691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03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DB88-C803-4FC5-92FF-DA84C1C5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Support-Vector Machines (SVM)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38BF-28F8-702B-2A65-435BAB6C3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64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maximum-margin hyperplane completely determined by (linear combination of) data points closest to it: </a:t>
            </a:r>
            <a:r>
              <a:rPr lang="en-GB" sz="2400" b="1" dirty="0"/>
              <a:t>s</a:t>
            </a:r>
            <a:r>
              <a:rPr lang="en-DE" sz="2400" b="1" dirty="0"/>
              <a:t>upport vectors</a:t>
            </a:r>
          </a:p>
          <a:p>
            <a:pPr marL="0" indent="0">
              <a:buNone/>
            </a:pPr>
            <a:r>
              <a:rPr lang="en-GB" sz="2400" dirty="0"/>
              <a:t>(identification of support vectors requires all data though)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hard margin:</a:t>
            </a:r>
          </a:p>
          <a:p>
            <a:pPr marL="0" indent="0">
              <a:buNone/>
            </a:pPr>
            <a:r>
              <a:rPr lang="en-GB" sz="2400" dirty="0"/>
              <a:t>holds only if classes are linearly separable (for training, not necessarily for test data)</a:t>
            </a:r>
          </a:p>
        </p:txBody>
      </p:sp>
      <p:pic>
        <p:nvPicPr>
          <p:cNvPr id="5" name="Picture 4" descr="A close-up of a speedometer&#10;&#10;Description automatically generated with low confidence">
            <a:extLst>
              <a:ext uri="{FF2B5EF4-FFF2-40B4-BE49-F238E27FC236}">
                <a16:creationId xmlns:a16="http://schemas.microsoft.com/office/drawing/2014/main" id="{C7D91607-9228-7DB6-41EF-A66E166C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71" y="1581150"/>
            <a:ext cx="4914900" cy="4775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31AA-890A-3688-8909-C6A42B24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D73C7-1309-A6CE-A770-A35D9C1BB7D6}"/>
              </a:ext>
            </a:extLst>
          </p:cNvPr>
          <p:cNvSpPr txBox="1"/>
          <p:nvPr/>
        </p:nvSpPr>
        <p:spPr>
          <a:xfrm>
            <a:off x="10657648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B4A0FF-A908-CAF1-E95D-605544B4E566}"/>
              </a:ext>
            </a:extLst>
          </p:cNvPr>
          <p:cNvSpPr txBox="1"/>
          <p:nvPr/>
        </p:nvSpPr>
        <p:spPr>
          <a:xfrm>
            <a:off x="4259771" y="6296572"/>
            <a:ext cx="169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o be minimized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4F9962B-89B8-E3B8-37A3-DA4F63C237DF}"/>
              </a:ext>
            </a:extLst>
          </p:cNvPr>
          <p:cNvCxnSpPr>
            <a:stCxn id="8" idx="3"/>
          </p:cNvCxnSpPr>
          <p:nvPr/>
        </p:nvCxnSpPr>
        <p:spPr>
          <a:xfrm flipV="1">
            <a:off x="5956646" y="6176963"/>
            <a:ext cx="748225" cy="304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8ED4E5-E1D8-7536-A3B9-998DF0803E14}"/>
              </a:ext>
            </a:extLst>
          </p:cNvPr>
          <p:cNvSpPr txBox="1"/>
          <p:nvPr/>
        </p:nvSpPr>
        <p:spPr>
          <a:xfrm>
            <a:off x="9982200" y="501650"/>
            <a:ext cx="143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classification: p</a:t>
            </a:r>
            <a:r>
              <a:rPr lang="en-DE" dirty="0"/>
              <a:t>redict sign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AC5F79-7AD5-1659-28F5-ACA920E06160}"/>
              </a:ext>
            </a:extLst>
          </p:cNvPr>
          <p:cNvCxnSpPr>
            <a:stCxn id="11" idx="2"/>
          </p:cNvCxnSpPr>
          <p:nvPr/>
        </p:nvCxnSpPr>
        <p:spPr>
          <a:xfrm>
            <a:off x="10702159" y="1147981"/>
            <a:ext cx="155027" cy="1216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271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EF66-7725-5849-B584-8A1F57D6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Soft-Margin SVM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f</a:t>
                </a:r>
                <a:r>
                  <a:rPr lang="en-DE" dirty="0"/>
                  <a:t>or most practical applications: need to deal with overlapping classes </a:t>
                </a:r>
                <a:r>
                  <a:rPr lang="en-GB" dirty="0">
                    <a:sym typeface="Wingdings" pitchFamily="2" charset="2"/>
                  </a:rPr>
                  <a:t>(s</a:t>
                </a:r>
                <a:r>
                  <a:rPr lang="en-DE" dirty="0">
                    <a:sym typeface="Wingdings" pitchFamily="2" charset="2"/>
                  </a:rPr>
                  <a:t>oft margin)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u</a:t>
                </a:r>
                <a:r>
                  <a:rPr lang="en-DE" dirty="0"/>
                  <a:t>se hinge loss and minimize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0, 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𝒘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b="0" i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T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8BA68-5FA5-39B2-EF68-9A0148AA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/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blipFill>
                <a:blip r:embed="rId3"/>
                <a:stretch>
                  <a:fillRect t="-6667" r="-2174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9B53-0FBE-01A0-461B-8497A9F13E4E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605048" y="4981903"/>
            <a:ext cx="546439" cy="825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875F0B5-F830-7AB1-32BE-2744F0AC40FD}"/>
              </a:ext>
            </a:extLst>
          </p:cNvPr>
          <p:cNvSpPr txBox="1"/>
          <p:nvPr/>
        </p:nvSpPr>
        <p:spPr>
          <a:xfrm>
            <a:off x="289034" y="5253633"/>
            <a:ext cx="22387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radeoff between increasing margin and correct classification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9EE3B-87D2-7E15-28BE-17F2EE757D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408386" y="4792717"/>
            <a:ext cx="1240221" cy="460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11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00EC3-A2D9-E098-B102-F8318358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 Non-Linear via Kernels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SVM: finding maximum-margin hyperplane </a:t>
                </a:r>
                <a:r>
                  <a:rPr lang="en-DE" sz="2600" dirty="0">
                    <a:sym typeface="Wingdings" pitchFamily="2" charset="2"/>
                  </a:rPr>
                  <a:t> linear model</a:t>
                </a: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by means of</a:t>
                </a:r>
                <a:r>
                  <a:rPr lang="en-DE" sz="2600" dirty="0"/>
                  <a:t> kernel trick:</a:t>
                </a:r>
              </a:p>
              <a:p>
                <a:pPr marL="0" indent="0">
                  <a:buNone/>
                </a:pPr>
                <a:r>
                  <a:rPr lang="en-DE" sz="2600" dirty="0"/>
                  <a:t>replacing dot products by kernel functions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(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DE" sz="2600" dirty="0"/>
                  <a:t> expressed by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all feature vectors only occur in dot products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l</a:t>
                </a:r>
                <a:r>
                  <a:rPr lang="en-DE" sz="2600" dirty="0">
                    <a:sym typeface="Wingdings" pitchFamily="2" charset="2"/>
                  </a:rPr>
                  <a:t>inear model in feature space, but    non-linear model in input space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  <a:blipFill>
                <a:blip r:embed="rId2"/>
                <a:stretch>
                  <a:fillRect l="-1923" t="-2616" r="-2991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CEDE5-653B-C9BD-72A2-71EA4775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24</a:t>
            </a:fld>
            <a:endParaRPr lang="en-DE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520055E3-0949-014F-5A6E-7A2B50A0F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82498"/>
            <a:ext cx="4893347" cy="2531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6F6CE-D4A8-7BBD-07D6-C03798F7F2C8}"/>
              </a:ext>
            </a:extLst>
          </p:cNvPr>
          <p:cNvSpPr txBox="1"/>
          <p:nvPr/>
        </p:nvSpPr>
        <p:spPr>
          <a:xfrm>
            <a:off x="10350330" y="4466899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towardsdatascience.com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DEB75-9298-A976-EAA2-A387426591A8}"/>
              </a:ext>
            </a:extLst>
          </p:cNvPr>
          <p:cNvSpPr txBox="1"/>
          <p:nvPr/>
        </p:nvSpPr>
        <p:spPr>
          <a:xfrm>
            <a:off x="7353731" y="5062184"/>
            <a:ext cx="400006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kernel method not restricted to SVMs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</a:t>
            </a:r>
            <a:r>
              <a:rPr lang="en-DE" dirty="0"/>
              <a:t>on-linear generalization to any algorithm expressable in dot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principal component analysis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4393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BA30-9395-6F23-158B-CD2FFDD1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Another AI (Neural Network)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A4EE-6D33-37DA-68FA-294FAFE09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400" dirty="0"/>
              <a:t>in mid 1990s, neural networks with several layers (nowadys called deep learning) did not work well yet for practical applications (except for CNNs to some degree)</a:t>
            </a:r>
          </a:p>
          <a:p>
            <a:r>
              <a:rPr lang="en-GB" sz="2400" dirty="0"/>
              <a:t>i</a:t>
            </a:r>
            <a:r>
              <a:rPr lang="en-DE" sz="2400" dirty="0"/>
              <a:t>ssues with vanishing/exploding gradients in backpropagation</a:t>
            </a:r>
          </a:p>
          <a:p>
            <a:r>
              <a:rPr lang="en-GB" sz="2400" dirty="0"/>
              <a:t>hardware</a:t>
            </a:r>
            <a:r>
              <a:rPr lang="en-DE" sz="2400" dirty="0"/>
              <a:t> not yet fast enough, not enough data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advent of SVMs (and other methods like random forests) </a:t>
            </a:r>
            <a:r>
              <a:rPr lang="en-DE" sz="2400" dirty="0"/>
              <a:t>marked another small AI winter (at least for neural networks)</a:t>
            </a:r>
          </a:p>
          <a:p>
            <a:r>
              <a:rPr lang="en-GB" sz="2400" dirty="0"/>
              <a:t>solidly founded in s</a:t>
            </a:r>
            <a:r>
              <a:rPr lang="en-DE" sz="2400" dirty="0"/>
              <a:t>tatistical learning theory</a:t>
            </a:r>
            <a:endParaRPr lang="en-GB" sz="2400" dirty="0"/>
          </a:p>
          <a:p>
            <a:r>
              <a:rPr lang="en-GB" sz="2400" dirty="0"/>
              <a:t>kind of equivalent to two-layer neural networks</a:t>
            </a:r>
          </a:p>
          <a:p>
            <a:r>
              <a:rPr lang="en-GB" sz="2400" dirty="0"/>
              <a:t>easier to handle than difficult to work with neural networks</a:t>
            </a:r>
          </a:p>
          <a:p>
            <a:r>
              <a:rPr lang="en-GB" sz="2400" dirty="0"/>
              <a:t>kernel trick (feature space transformation) reduces need for a priori knowledge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A7090-EEA1-E41E-9DE7-2A1CE1FA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4547-E700-76F9-D1CA-0044874BB118}"/>
              </a:ext>
            </a:extLst>
          </p:cNvPr>
          <p:cNvSpPr txBox="1"/>
          <p:nvPr/>
        </p:nvSpPr>
        <p:spPr>
          <a:xfrm>
            <a:off x="10258096" y="57481"/>
            <a:ext cx="188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… to be continued</a:t>
            </a:r>
          </a:p>
        </p:txBody>
      </p:sp>
    </p:spTree>
    <p:extLst>
      <p:ext uri="{BB962C8B-B14F-4D97-AF65-F5344CB8AC3E}">
        <p14:creationId xmlns:p14="http://schemas.microsoft.com/office/powerpoint/2010/main" val="2140494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25706-CB7F-D76F-1A6F-CCFFFABA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395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White-Box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 (note similarity to kNN)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627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10342338" y="5249411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E30-0BE3-BCB8-4BEF-62A5C8B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GB" sz="3400" dirty="0">
                    <a:sym typeface="Wingdings" pitchFamily="2" charset="2"/>
                  </a:rPr>
                  <a:t>finding optimal partitions </a:t>
                </a:r>
                <a14:m>
                  <m:oMath xmlns:m="http://schemas.openxmlformats.org/officeDocument/2006/math"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𝑅</m:t>
                    </m:r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GB" sz="3400" dirty="0">
                    <a:sym typeface="Wingdings" pitchFamily="2" charset="2"/>
                  </a:rPr>
                  <a:t>by overall loss minimization computationally infeasible  </a:t>
                </a:r>
                <a:r>
                  <a:rPr lang="en-GB" sz="3400" dirty="0"/>
                  <a:t>r</a:t>
                </a:r>
                <a:r>
                  <a:rPr lang="en-DE" sz="3400" dirty="0"/>
                  <a:t>ecursive partitioning of data </a:t>
                </a:r>
                <a:r>
                  <a:rPr lang="en-DE" sz="3400" dirty="0">
                    <a:sym typeface="Wingdings" pitchFamily="2" charset="2"/>
                  </a:rPr>
                  <a:t>(greedy algorithm)</a:t>
                </a: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3100" dirty="0">
                    <a:sym typeface="Wingdings" pitchFamily="2" charset="2"/>
                  </a:rPr>
                  <a:t>for each binary partition into regions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, decisions on splitting variable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and split point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by minimizing </a:t>
                </a:r>
                <a:r>
                  <a:rPr lang="en-GB" sz="3100" dirty="0" err="1">
                    <a:sym typeface="Wingdings" pitchFamily="2" charset="2"/>
                  </a:rPr>
                  <a:t>i</a:t>
                </a:r>
                <a:r>
                  <a:rPr lang="en-DE" sz="3100" dirty="0">
                    <a:sym typeface="Wingdings" pitchFamily="2" charset="2"/>
                  </a:rPr>
                  <a:t>mpurity functions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𝐼</m:t>
                    </m:r>
                  </m:oMath>
                </a14:m>
                <a:r>
                  <a:rPr lang="en-DE" sz="3100" dirty="0">
                    <a:sym typeface="Wingdings" pitchFamily="2" charset="2"/>
                  </a:rPr>
                  <a:t> (</a:t>
                </a:r>
                <a:r>
                  <a:rPr lang="en-GB" sz="3100" dirty="0"/>
                  <a:t>w</a:t>
                </a:r>
                <a:r>
                  <a:rPr lang="en-DE" sz="3100" dirty="0"/>
                  <a:t>eighted by number of observations </a:t>
                </a:r>
                <a14:m>
                  <m:oMath xmlns:m="http://schemas.openxmlformats.org/officeDocument/2006/math"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3100" dirty="0"/>
                  <a:t>in child nodes):</a:t>
                </a:r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≤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r>
                  <a:rPr lang="en-DE" sz="3100" dirty="0">
                    <a:sym typeface="Wingdings" pitchFamily="2" charset="2"/>
                  </a:rPr>
                  <a:t>	and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&gt;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100" i="1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100" b="0" i="0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argmin</m:t>
                              </m:r>
                            </m:e>
                            <m:sub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𝑗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,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𝑠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b="0" i="1" smtClean="0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900" dirty="0">
                    <a:sym typeface="Wingdings" pitchFamily="2" charset="2"/>
                  </a:rPr>
                  <a:t>typical strategy: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g</a:t>
                </a:r>
                <a:r>
                  <a:rPr lang="en-DE" sz="2900" dirty="0">
                    <a:sym typeface="Wingdings" pitchFamily="2" charset="2"/>
                  </a:rPr>
                  <a:t>row large tree down to minimum node size (hyperparameter)  low bias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to a</a:t>
                </a:r>
                <a:r>
                  <a:rPr lang="en-DE" sz="2900" dirty="0">
                    <a:sym typeface="Wingdings" pitchFamily="2" charset="2"/>
                  </a:rPr>
                  <a:t>void overfitting: subsequent pruning by controlling the number of terminal nodes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362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CED70-D1A6-24A3-6F3D-E3B9D69B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40CA-EA84-1A14-90D1-E631FB088FF3}"/>
              </a:ext>
            </a:extLst>
          </p:cNvPr>
          <p:cNvSpPr txBox="1"/>
          <p:nvPr/>
        </p:nvSpPr>
        <p:spPr>
          <a:xfrm>
            <a:off x="10136729" y="4093042"/>
            <a:ext cx="181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ecursively for each node in tree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679F65-1C18-6D37-51A4-3679A9E6510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438289" y="4416208"/>
            <a:ext cx="69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8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3EE9-1AAC-0E36-955B-EB74B249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Regression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usually mean squared error as impurity function (analogous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sub>
                        <m:sup/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GB" sz="2600" dirty="0"/>
                  <a:t>	solved by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sym typeface="Wingdings" pitchFamily="2" charset="2"/>
                          </a:rPr>
                          <m:t>argmin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600" dirty="0"/>
                  <a:t>, choose boxes to m</a:t>
                </a:r>
                <a:r>
                  <a:rPr lang="en-DE" sz="2600" dirty="0"/>
                  <a:t>ake target averages in each box as different as possible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  <a:blipFill>
                <a:blip r:embed="rId2"/>
                <a:stretch>
                  <a:fillRect l="-1789" t="-1744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A928C-7CCC-5BE6-4270-0A981E69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DC22494-EB21-583E-1238-16A1592A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845" y="1634617"/>
            <a:ext cx="4769625" cy="35772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B4D71-1BA7-F631-6EBE-8011AFCA977A}"/>
              </a:ext>
            </a:extLst>
          </p:cNvPr>
          <p:cNvSpPr txBox="1"/>
          <p:nvPr/>
        </p:nvSpPr>
        <p:spPr>
          <a:xfrm>
            <a:off x="9775657" y="856924"/>
            <a:ext cx="175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nother possible hyperparameter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43C48-7190-BCC2-9F6A-E59BAE62C770}"/>
              </a:ext>
            </a:extLst>
          </p:cNvPr>
          <p:cNvCxnSpPr>
            <a:stCxn id="7" idx="2"/>
          </p:cNvCxnSpPr>
          <p:nvPr/>
        </p:nvCxnSpPr>
        <p:spPr>
          <a:xfrm>
            <a:off x="10653271" y="1503255"/>
            <a:ext cx="603308" cy="788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04A511-D27F-F176-FBEF-DEF516411C4A}"/>
              </a:ext>
            </a:extLst>
          </p:cNvPr>
          <p:cNvSpPr txBox="1"/>
          <p:nvPr/>
        </p:nvSpPr>
        <p:spPr>
          <a:xfrm>
            <a:off x="7847084" y="5631744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linear (in fact, constant) building blocks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18ACE-D336-2C4F-F075-8F0C08725F5B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8610600" y="3153103"/>
            <a:ext cx="1165057" cy="2478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1F073B2-F589-36F4-646F-2E76EB5BA1EC}"/>
              </a:ext>
            </a:extLst>
          </p:cNvPr>
          <p:cNvSpPr txBox="1"/>
          <p:nvPr/>
        </p:nvSpPr>
        <p:spPr>
          <a:xfrm>
            <a:off x="10739450" y="5084776"/>
            <a:ext cx="10342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50417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75A9F2-89A7-DBA2-3DF5-37530950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2410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58F2DD-E618-B69E-64C8-5A7B261F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Impurity Functions for Classification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classification in given node according to majority class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everal possibilities for impurity function used for classification, </a:t>
                </a:r>
                <a:r>
                  <a:rPr lang="en-GB" sz="2400" dirty="0"/>
                  <a:t>p</a:t>
                </a:r>
                <a:r>
                  <a:rPr lang="en-DE" sz="2400" dirty="0"/>
                  <a:t>referred ones:</a:t>
                </a:r>
              </a:p>
              <a:p>
                <a:r>
                  <a:rPr lang="en-DE" sz="2400" dirty="0"/>
                  <a:t>Gini index (used in popular CART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DE" sz="2400" dirty="0"/>
              </a:p>
              <a:p>
                <a:r>
                  <a:rPr lang="en-GB" sz="2400" dirty="0"/>
                  <a:t>cross-entropy/</a:t>
                </a:r>
                <a:r>
                  <a:rPr lang="en-GB" sz="2400" dirty="0" err="1"/>
                  <a:t>i</a:t>
                </a:r>
                <a:r>
                  <a:rPr lang="en-DE" sz="2400" dirty="0"/>
                  <a:t>nformation gain (used in popular C4.5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  <a:blipFill>
                <a:blip r:embed="rId2"/>
                <a:stretch>
                  <a:fillRect l="-1766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3A03-3D31-C026-C7CD-96E6A984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F4BCB40-34B6-21F4-4E6E-3D29EBD1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640" y="2844589"/>
            <a:ext cx="5381297" cy="32894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/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n</a:t>
                </a:r>
                <a:r>
                  <a:rPr lang="en-DE" sz="2200" dirty="0"/>
                  <a:t>ode impurity as function of class proportion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(two-class classification):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blipFill>
                <a:blip r:embed="rId4"/>
                <a:stretch>
                  <a:fillRect l="-1648" t="-4688" b="-1093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63C0BAF-BB24-C63B-E169-3AFA6EDD1E4F}"/>
              </a:ext>
            </a:extLst>
          </p:cNvPr>
          <p:cNvSpPr txBox="1"/>
          <p:nvPr/>
        </p:nvSpPr>
        <p:spPr>
          <a:xfrm>
            <a:off x="11267248" y="601097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09206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F76C9-617C-878C-6CC6-CCB795E6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3446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</a:t>
            </a:r>
          </a:p>
          <a:p>
            <a:pPr marL="0" indent="0">
              <a:buNone/>
            </a:pPr>
            <a:r>
              <a:rPr lang="en-GB" sz="2600" dirty="0"/>
              <a:t>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of ensemble method on random (sub)sets 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of models</a:t>
            </a:r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 use simple, high-bias methods as individual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GB" sz="2200" dirty="0"/>
                  <a:t>	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78175-E5E1-AC14-3C40-A6F711734094}"/>
              </a:ext>
            </a:extLst>
          </p:cNvPr>
          <p:cNvSpPr txBox="1"/>
          <p:nvPr/>
        </p:nvSpPr>
        <p:spPr>
          <a:xfrm>
            <a:off x="9764392" y="6356350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 with e.g., squared residuals as loss),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 usually decision tree regressors of fixed size (</a:t>
                </a:r>
                <a:r>
                  <a:rPr lang="en-GB" sz="2200" dirty="0"/>
                  <a:t>gradient 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DE" sz="2200" dirty="0"/>
                  <a:t>classification works analogously with different loss function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163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B09-1F60-32E5-15BF-5C59CCBE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Artificial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model with parameters called weights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via (differentiable) a</a:t>
                </a:r>
                <a:r>
                  <a:rPr lang="en-DE" sz="2600" dirty="0"/>
                  <a:t>ctivation function on sum of inputs times weights</a:t>
                </a:r>
              </a:p>
              <a:p>
                <a:r>
                  <a:rPr lang="en-DE" sz="2600" dirty="0"/>
                  <a:t>sigmoid,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…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owadays mainly ReLU (Rectified Linear Unit), more on this later …</a:t>
                </a:r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b</a:t>
                </a:r>
                <a:r>
                  <a:rPr lang="en-DE" sz="2600" dirty="0">
                    <a:sym typeface="Wingdings" pitchFamily="2" charset="2"/>
                  </a:rPr>
                  <a:t>ias node/input to model intercept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  <a:blipFill>
                <a:blip r:embed="rId2"/>
                <a:stretch>
                  <a:fillRect l="-1550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DC4A9-C5A0-555B-999F-EF38002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B1490-E69E-1112-041A-D7140A2F5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52" y="1955496"/>
            <a:ext cx="4782208" cy="216925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BDB70F0-7008-09F4-DAAA-686503B1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08" y="4928347"/>
            <a:ext cx="4824248" cy="1395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4F3EFA-027C-4F3C-FED3-9A143CF7558F}"/>
              </a:ext>
            </a:extLst>
          </p:cNvPr>
          <p:cNvSpPr txBox="1"/>
          <p:nvPr/>
        </p:nvSpPr>
        <p:spPr>
          <a:xfrm>
            <a:off x="7639708" y="1309165"/>
            <a:ext cx="398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rtificial neuron (perceptron or node in neural network):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DE793-D272-6864-9D8D-54C66809B45F}"/>
              </a:ext>
            </a:extLst>
          </p:cNvPr>
          <p:cNvSpPr txBox="1"/>
          <p:nvPr/>
        </p:nvSpPr>
        <p:spPr>
          <a:xfrm>
            <a:off x="7993276" y="4492183"/>
            <a:ext cx="327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inspired f</a:t>
            </a:r>
            <a:r>
              <a:rPr lang="en-DE" dirty="0"/>
              <a:t>rom biological neurons: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E81C08-3ACD-7485-FB21-28706E97B6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7313" y="4492183"/>
            <a:ext cx="1023006" cy="51150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512AD29-35DB-604E-F4B8-9ADFCF9332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7308" y="3584381"/>
            <a:ext cx="767255" cy="511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0E2F8-18A5-3749-880A-49144C14DA06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8057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C8E-7197-DCAE-A2B7-87C2A24F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C1029-8B2A-7314-A6B0-7B805E9F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back-propagation</a:t>
            </a:r>
            <a:r>
              <a:rPr lang="en-DE" dirty="0"/>
              <a:t>: one of the founding moments of deep learning</a:t>
            </a:r>
          </a:p>
          <a:p>
            <a:pPr marL="0" indent="0">
              <a:buNone/>
            </a:pPr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Gradient Boosting</a:t>
            </a:r>
          </a:p>
          <a:p>
            <a:r>
              <a:rPr lang="en-GB" dirty="0">
                <a:hlinkClick r:id="rId3"/>
              </a:rPr>
              <a:t>XGBoost</a:t>
            </a:r>
          </a:p>
          <a:p>
            <a:r>
              <a:rPr lang="en-GB" dirty="0">
                <a:hlinkClick r:id="rId3"/>
              </a:rPr>
              <a:t>LightGBM</a:t>
            </a:r>
            <a:endParaRPr lang="en-GB" dirty="0"/>
          </a:p>
          <a:p>
            <a:r>
              <a:rPr lang="en-GB" dirty="0">
                <a:hlinkClick r:id="rId4"/>
              </a:rPr>
              <a:t>CatBoost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D33-DD30-C0F8-6E4F-A280E9E9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02830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8F8A-5300-FC6B-4340-520177F1B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 Scientific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86021-8063-1E18-8F90-634341B96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AI/ML as tool to supercharge the scientific method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rime example medicine:</a:t>
            </a:r>
          </a:p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rug discovery, </a:t>
            </a:r>
            <a:r>
              <a:rPr lang="en-GB" dirty="0"/>
              <a:t>m</a:t>
            </a:r>
            <a:r>
              <a:rPr lang="en-DE" dirty="0"/>
              <a:t>edical imaging, </a:t>
            </a:r>
            <a:r>
              <a:rPr lang="en-GB" dirty="0"/>
              <a:t>g</a:t>
            </a:r>
            <a:r>
              <a:rPr lang="en-DE" dirty="0"/>
              <a:t>ene classification, </a:t>
            </a:r>
            <a:r>
              <a:rPr lang="en-GB" dirty="0"/>
              <a:t>p</a:t>
            </a:r>
            <a:r>
              <a:rPr lang="en-DE" dirty="0"/>
              <a:t>rotein structure prediction (</a:t>
            </a:r>
            <a:r>
              <a:rPr lang="en-DE" dirty="0">
                <a:hlinkClick r:id="rId2"/>
              </a:rPr>
              <a:t>AlphaFold</a:t>
            </a:r>
            <a:r>
              <a:rPr lang="en-DE" dirty="0"/>
              <a:t> [</a:t>
            </a:r>
            <a:r>
              <a:rPr lang="en-DE" dirty="0">
                <a:hlinkClick r:id="rId3"/>
              </a:rPr>
              <a:t>1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2</a:t>
            </a:r>
            <a:r>
              <a:rPr lang="en-DE" dirty="0"/>
              <a:t>])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ut also many other areas, e.g., material sciences (</a:t>
            </a:r>
            <a:r>
              <a:rPr lang="en-DE" dirty="0">
                <a:hlinkClick r:id="rId5"/>
              </a:rPr>
              <a:t>M3GNet</a:t>
            </a:r>
            <a:r>
              <a:rPr lang="en-DE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1751E-9559-CD06-0383-75EBF4F7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631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7ACD-3197-C1C0-693F-47962C04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Historical: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one neuron, or several ones in single (output) layer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linear model (cannot learn</a:t>
                </a:r>
                <a:r>
                  <a:rPr lang="en-DE" sz="2400" dirty="0"/>
                  <a:t> XOR</a:t>
                </a:r>
                <a:r>
                  <a:rPr lang="en-GB" sz="2400" dirty="0"/>
                  <a:t>)</a:t>
                </a: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learning, e.g., via delta rule: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DE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∆</m:t>
                    </m:r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𝑦</m:t>
                            </m:r>
                          </m:e>
                        </m:acc>
                      </m:e>
                    </m:d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400" dirty="0"/>
                  <a:t>	(for simplest, one-node </a:t>
                </a:r>
                <a:r>
                  <a:rPr lang="en-DE" sz="2400" dirty="0">
                    <a:sym typeface="Wingdings" pitchFamily="2" charset="2"/>
                  </a:rPr>
                  <a:t>regression case</a:t>
                </a:r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  <a:blipFill>
                <a:blip r:embed="rId2"/>
                <a:stretch>
                  <a:fillRect l="-724" t="-6803" b="-34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3BA5-BAFC-335C-5FE2-A32C3266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E2F97E-1307-1451-0F5D-E6D8E9186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314" y="3913301"/>
            <a:ext cx="4956306" cy="160304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ECB4526-F2B4-E5A9-C11B-CCE3351BC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3980" y="5400432"/>
            <a:ext cx="1248220" cy="124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354066-DE34-2A2B-711D-16838F2994C9}"/>
              </a:ext>
            </a:extLst>
          </p:cNvPr>
          <p:cNvSpPr txBox="1"/>
          <p:nvPr/>
        </p:nvSpPr>
        <p:spPr>
          <a:xfrm>
            <a:off x="838201" y="3935889"/>
            <a:ext cx="6363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</a:t>
            </a:r>
            <a:r>
              <a:rPr lang="en-DE" sz="2000" dirty="0"/>
              <a:t>riginally (Rosenblatt) with binary outputs (</a:t>
            </a:r>
            <a:r>
              <a:rPr lang="en-DE" sz="2000" dirty="0">
                <a:sym typeface="Wingdings" pitchFamily="2" charset="2"/>
              </a:rPr>
              <a:t> </a:t>
            </a:r>
            <a:r>
              <a:rPr lang="en-GB" sz="2000" dirty="0"/>
              <a:t>separating h</a:t>
            </a:r>
            <a:r>
              <a:rPr lang="en-DE" sz="2000" dirty="0"/>
              <a:t>yperplanes), threshold activation function, and </a:t>
            </a:r>
            <a:r>
              <a:rPr lang="en-GB" sz="2000" dirty="0"/>
              <a:t>p</a:t>
            </a:r>
            <a:r>
              <a:rPr lang="en-DE" sz="2000" dirty="0"/>
              <a:t>erceptron learning rule:</a:t>
            </a:r>
          </a:p>
          <a:p>
            <a:r>
              <a:rPr lang="en-GB" dirty="0"/>
              <a:t>f</a:t>
            </a:r>
            <a:r>
              <a:rPr lang="en-DE" dirty="0"/>
              <a:t>or each training example (repeat until no more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if </a:t>
            </a:r>
            <a:r>
              <a:rPr lang="en-GB" dirty="0"/>
              <a:t>output should have been 0 but was 1, decrease the weights that had an input of 1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i</a:t>
            </a:r>
            <a:r>
              <a:rPr lang="en-DE" dirty="0"/>
              <a:t>f </a:t>
            </a:r>
            <a:r>
              <a:rPr lang="en-GB" dirty="0"/>
              <a:t>output should have been 1 but was 0, increase the weights that had an input of 1</a:t>
            </a:r>
            <a:endParaRPr lang="en-DE" dirty="0"/>
          </a:p>
          <a:p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30A93-E445-C06F-79D2-58B09C161271}"/>
              </a:ext>
            </a:extLst>
          </p:cNvPr>
          <p:cNvSpPr txBox="1"/>
          <p:nvPr/>
        </p:nvSpPr>
        <p:spPr>
          <a:xfrm>
            <a:off x="11248606" y="539323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6A84B-277E-3B30-B69D-454602B6147C}"/>
              </a:ext>
            </a:extLst>
          </p:cNvPr>
          <p:cNvSpPr txBox="1"/>
          <p:nvPr/>
        </p:nvSpPr>
        <p:spPr>
          <a:xfrm>
            <a:off x="9358090" y="665916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82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6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51923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  <a:p>
            <a:r>
              <a:rPr lang="en-GB" sz="2400" dirty="0"/>
              <a:t>can learn XOR (in fact, universal function approximator </a:t>
            </a:r>
            <a:r>
              <a:rPr lang="en-GB" sz="2400" dirty="0">
                <a:sym typeface="Wingdings" pitchFamily="2" charset="2"/>
              </a:rPr>
              <a:t> representation learning)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0DCD-9C5D-8512-4727-5851E0CE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AI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25C6-2639-B76F-9FCC-F468A0E4C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DE" dirty="0"/>
              <a:t>AI hype (e.g., around perceptron) in late 1950s and 1960s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Minsky, Papert (1969): Rosenblatt’s perceptron not able to learn XOR, no learning rule for multi-layer perceptrons (</a:t>
            </a:r>
            <a:r>
              <a:rPr lang="en-DE" dirty="0">
                <a:sym typeface="Wingdings" pitchFamily="2" charset="2"/>
              </a:rPr>
              <a:t> waiting for back-propagation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(or rather contributed to) AI winter in 1970s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until rise of e</a:t>
            </a:r>
            <a:r>
              <a:rPr lang="en-DE" dirty="0"/>
              <a:t>xpert systems in 1980s</a:t>
            </a:r>
          </a:p>
          <a:p>
            <a:pPr marL="0" indent="0">
              <a:buNone/>
            </a:pPr>
            <a:r>
              <a:rPr lang="en-DE" dirty="0"/>
              <a:t>its fall end of 1980 marked a second major AI winter (until mid 1990s)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b</a:t>
            </a:r>
            <a:r>
              <a:rPr lang="en-DE" dirty="0"/>
              <a:t>ack-propagation (especially clear formulation of Hinton, Rumelhart, Williams) sparked (some) interest in neural networks again in late 1980s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F814B-7CA9-1E9B-867F-EA665F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4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9FED-181D-CEF5-86B3-ACAC386D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Back-Propagation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36A184-96B1-2500-6821-FC5711D5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289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Find Gradients for (Deep)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  generalization of single-layer delta rule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back-propagated, weights updated accordingly, e.g., via gradient descent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14963</TotalTime>
  <Words>2774</Words>
  <Application>Microsoft Macintosh PowerPoint</Application>
  <PresentationFormat>Widescreen</PresentationFormat>
  <Paragraphs>399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System Font Regular</vt:lpstr>
      <vt:lpstr>Wingdings</vt:lpstr>
      <vt:lpstr>Office Theme</vt:lpstr>
      <vt:lpstr>Non-Linear Models Linear Models as Building Blocks</vt:lpstr>
      <vt:lpstr>Preview</vt:lpstr>
      <vt:lpstr>Neural Networks</vt:lpstr>
      <vt:lpstr>Artificial Neuron</vt:lpstr>
      <vt:lpstr>Historical: Perceptron</vt:lpstr>
      <vt:lpstr>Multi-Layer Perceptron (MLP)</vt:lpstr>
      <vt:lpstr>History: AI Winter</vt:lpstr>
      <vt:lpstr>Back-Propagation</vt:lpstr>
      <vt:lpstr>Find Gradients for (Deep) Neural Networks</vt:lpstr>
      <vt:lpstr>Example WOLOG</vt:lpstr>
      <vt:lpstr>Example WOLOG</vt:lpstr>
      <vt:lpstr>Using Gradients for Iterative Learning</vt:lpstr>
      <vt:lpstr>Kernel Machines</vt:lpstr>
      <vt:lpstr>Instance-Based Learning</vt:lpstr>
      <vt:lpstr>Similarity Function</vt:lpstr>
      <vt:lpstr>Non-Linear Transformation</vt:lpstr>
      <vt:lpstr>Kernel Trick</vt:lpstr>
      <vt:lpstr>Example: Gaussian Kernel</vt:lpstr>
      <vt:lpstr>Kernel Regression</vt:lpstr>
      <vt:lpstr>Relationship to k-Nearest Neighbors</vt:lpstr>
      <vt:lpstr>Optimal Separating Hyperplanes (toward support-vector machines)</vt:lpstr>
      <vt:lpstr>Support-Vector Machines (SVM)</vt:lpstr>
      <vt:lpstr>Soft-Margin SVM</vt:lpstr>
      <vt:lpstr>Go Non-Linear via Kernels</vt:lpstr>
      <vt:lpstr>History: Another AI (Neural Network) Winter</vt:lpstr>
      <vt:lpstr>Decision Trees</vt:lpstr>
      <vt:lpstr>White-Box Model</vt:lpstr>
      <vt:lpstr>Decision Tree Learning</vt:lpstr>
      <vt:lpstr>Regression Trees</vt:lpstr>
      <vt:lpstr>Impurity Functions for Classification Trees</vt:lpstr>
      <vt:lpstr>Ensemble Methods</vt:lpstr>
      <vt:lpstr>Ensemble Learning</vt:lpstr>
      <vt:lpstr>Bagging (Bootstrap Aggregating)</vt:lpstr>
      <vt:lpstr>Random Subspace Method</vt:lpstr>
      <vt:lpstr>Random Forest</vt:lpstr>
      <vt:lpstr>Boosting</vt:lpstr>
      <vt:lpstr>Forward Stagewise Additive Modeling</vt:lpstr>
      <vt:lpstr>AdaBoost (Adaptive Boosting)</vt:lpstr>
      <vt:lpstr>Gradient Boosting</vt:lpstr>
      <vt:lpstr>Decision Tree Sizes for Boosting</vt:lpstr>
      <vt:lpstr>Literature</vt:lpstr>
      <vt:lpstr>Support Scientific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Models as Building Blocks of Non-linear Models</dc:title>
  <dc:creator>Felix Wick</dc:creator>
  <cp:lastModifiedBy>Felix Wick</cp:lastModifiedBy>
  <cp:revision>302</cp:revision>
  <dcterms:created xsi:type="dcterms:W3CDTF">2022-07-18T15:01:44Z</dcterms:created>
  <dcterms:modified xsi:type="dcterms:W3CDTF">2022-11-29T15:17:50Z</dcterms:modified>
</cp:coreProperties>
</file>

<file path=docProps/thumbnail.jpeg>
</file>